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6" r:id="rId3"/>
    <p:sldId id="329" r:id="rId4"/>
    <p:sldId id="325" r:id="rId5"/>
    <p:sldId id="328" r:id="rId6"/>
    <p:sldId id="330" r:id="rId7"/>
    <p:sldId id="331" r:id="rId8"/>
    <p:sldId id="323" r:id="rId9"/>
    <p:sldId id="324" r:id="rId10"/>
    <p:sldId id="327" r:id="rId11"/>
    <p:sldId id="332" r:id="rId12"/>
    <p:sldId id="333" r:id="rId13"/>
    <p:sldId id="334" r:id="rId14"/>
    <p:sldId id="335" r:id="rId15"/>
    <p:sldId id="336" r:id="rId16"/>
    <p:sldId id="337" r:id="rId17"/>
    <p:sldId id="339" r:id="rId18"/>
  </p:sldIdLst>
  <p:sldSz cx="5486400" cy="4572000"/>
  <p:notesSz cx="6858000" cy="9144000"/>
  <p:defaultTextStyle>
    <a:defPPr>
      <a:defRPr lang="en-US"/>
    </a:defPPr>
    <a:lvl1pPr marL="0" algn="l" defTabSz="9140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9" algn="l" defTabSz="9140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41" algn="l" defTabSz="9140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61" algn="l" defTabSz="9140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82" algn="l" defTabSz="9140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01" algn="l" defTabSz="9140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22" algn="l" defTabSz="9140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42" algn="l" defTabSz="9140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63" algn="l" defTabSz="9140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7883"/>
    <a:srgbClr val="00B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94660"/>
  </p:normalViewPr>
  <p:slideViewPr>
    <p:cSldViewPr>
      <p:cViewPr varScale="1">
        <p:scale>
          <a:sx n="163" d="100"/>
          <a:sy n="163" d="100"/>
        </p:scale>
        <p:origin x="882" y="120"/>
      </p:cViewPr>
      <p:guideLst>
        <p:guide orient="horz" pos="1440"/>
        <p:guide pos="1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420284"/>
            <a:ext cx="4663440" cy="9800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2590800"/>
            <a:ext cx="384048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B4BD-4D53-4B6B-8744-CA2E9D46EC98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F991-A128-4C27-B5F0-F8EE8B4D0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B4BD-4D53-4B6B-8744-CA2E9D46EC98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F991-A128-4C27-B5F0-F8EE8B4D0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77640" y="183094"/>
            <a:ext cx="1234440" cy="39010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" y="183094"/>
            <a:ext cx="3611880" cy="39010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B4BD-4D53-4B6B-8744-CA2E9D46EC98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F991-A128-4C27-B5F0-F8EE8B4D0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B4BD-4D53-4B6B-8744-CA2E9D46EC98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F991-A128-4C27-B5F0-F8EE8B4D0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2937934"/>
            <a:ext cx="4663440" cy="9080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1937815"/>
            <a:ext cx="4663440" cy="10001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B4BD-4D53-4B6B-8744-CA2E9D46EC98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F991-A128-4C27-B5F0-F8EE8B4D0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66804"/>
            <a:ext cx="2423160" cy="3017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8920" y="1066804"/>
            <a:ext cx="2423160" cy="3017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B4BD-4D53-4B6B-8744-CA2E9D46EC98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F991-A128-4C27-B5F0-F8EE8B4D0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3" y="1023411"/>
            <a:ext cx="2424113" cy="4265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9" indent="0">
              <a:buNone/>
              <a:defRPr sz="2000" b="1"/>
            </a:lvl2pPr>
            <a:lvl3pPr marL="914041" indent="0">
              <a:buNone/>
              <a:defRPr sz="1800" b="1"/>
            </a:lvl3pPr>
            <a:lvl4pPr marL="1371061" indent="0">
              <a:buNone/>
              <a:defRPr sz="1600" b="1"/>
            </a:lvl4pPr>
            <a:lvl5pPr marL="1828082" indent="0">
              <a:buNone/>
              <a:defRPr sz="1600" b="1"/>
            </a:lvl5pPr>
            <a:lvl6pPr marL="2285101" indent="0">
              <a:buNone/>
              <a:defRPr sz="1600" b="1"/>
            </a:lvl6pPr>
            <a:lvl7pPr marL="2742122" indent="0">
              <a:buNone/>
              <a:defRPr sz="1600" b="1"/>
            </a:lvl7pPr>
            <a:lvl8pPr marL="3199142" indent="0">
              <a:buNone/>
              <a:defRPr sz="1600" b="1"/>
            </a:lvl8pPr>
            <a:lvl9pPr marL="36561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3" y="1449922"/>
            <a:ext cx="2424113" cy="26341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17" y="1023411"/>
            <a:ext cx="2425066" cy="4265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9" indent="0">
              <a:buNone/>
              <a:defRPr sz="2000" b="1"/>
            </a:lvl2pPr>
            <a:lvl3pPr marL="914041" indent="0">
              <a:buNone/>
              <a:defRPr sz="1800" b="1"/>
            </a:lvl3pPr>
            <a:lvl4pPr marL="1371061" indent="0">
              <a:buNone/>
              <a:defRPr sz="1600" b="1"/>
            </a:lvl4pPr>
            <a:lvl5pPr marL="1828082" indent="0">
              <a:buNone/>
              <a:defRPr sz="1600" b="1"/>
            </a:lvl5pPr>
            <a:lvl6pPr marL="2285101" indent="0">
              <a:buNone/>
              <a:defRPr sz="1600" b="1"/>
            </a:lvl6pPr>
            <a:lvl7pPr marL="2742122" indent="0">
              <a:buNone/>
              <a:defRPr sz="1600" b="1"/>
            </a:lvl7pPr>
            <a:lvl8pPr marL="3199142" indent="0">
              <a:buNone/>
              <a:defRPr sz="1600" b="1"/>
            </a:lvl8pPr>
            <a:lvl9pPr marL="36561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17" y="1449922"/>
            <a:ext cx="2425066" cy="26341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B4BD-4D53-4B6B-8744-CA2E9D46EC98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F991-A128-4C27-B5F0-F8EE8B4D0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B4BD-4D53-4B6B-8744-CA2E9D46EC98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F991-A128-4C27-B5F0-F8EE8B4D0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B4BD-4D53-4B6B-8744-CA2E9D46EC98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F991-A128-4C27-B5F0-F8EE8B4D0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3" y="182033"/>
            <a:ext cx="1804988" cy="774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1" y="182040"/>
            <a:ext cx="3067050" cy="3902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3" y="956740"/>
            <a:ext cx="1804988" cy="3127375"/>
          </a:xfrm>
        </p:spPr>
        <p:txBody>
          <a:bodyPr/>
          <a:lstStyle>
            <a:lvl1pPr marL="0" indent="0">
              <a:buNone/>
              <a:defRPr sz="1400"/>
            </a:lvl1pPr>
            <a:lvl2pPr marL="457019" indent="0">
              <a:buNone/>
              <a:defRPr sz="1200"/>
            </a:lvl2pPr>
            <a:lvl3pPr marL="914041" indent="0">
              <a:buNone/>
              <a:defRPr sz="1000"/>
            </a:lvl3pPr>
            <a:lvl4pPr marL="1371061" indent="0">
              <a:buNone/>
              <a:defRPr sz="900"/>
            </a:lvl4pPr>
            <a:lvl5pPr marL="1828082" indent="0">
              <a:buNone/>
              <a:defRPr sz="900"/>
            </a:lvl5pPr>
            <a:lvl6pPr marL="2285101" indent="0">
              <a:buNone/>
              <a:defRPr sz="900"/>
            </a:lvl6pPr>
            <a:lvl7pPr marL="2742122" indent="0">
              <a:buNone/>
              <a:defRPr sz="900"/>
            </a:lvl7pPr>
            <a:lvl8pPr marL="3199142" indent="0">
              <a:buNone/>
              <a:defRPr sz="900"/>
            </a:lvl8pPr>
            <a:lvl9pPr marL="36561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B4BD-4D53-4B6B-8744-CA2E9D46EC98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F991-A128-4C27-B5F0-F8EE8B4D0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3200405"/>
            <a:ext cx="3291840" cy="3778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408518"/>
            <a:ext cx="329184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019" indent="0">
              <a:buNone/>
              <a:defRPr sz="2800"/>
            </a:lvl2pPr>
            <a:lvl3pPr marL="914041" indent="0">
              <a:buNone/>
              <a:defRPr sz="2400"/>
            </a:lvl3pPr>
            <a:lvl4pPr marL="1371061" indent="0">
              <a:buNone/>
              <a:defRPr sz="2000"/>
            </a:lvl4pPr>
            <a:lvl5pPr marL="1828082" indent="0">
              <a:buNone/>
              <a:defRPr sz="2000"/>
            </a:lvl5pPr>
            <a:lvl6pPr marL="2285101" indent="0">
              <a:buNone/>
              <a:defRPr sz="2000"/>
            </a:lvl6pPr>
            <a:lvl7pPr marL="2742122" indent="0">
              <a:buNone/>
              <a:defRPr sz="2000"/>
            </a:lvl7pPr>
            <a:lvl8pPr marL="3199142" indent="0">
              <a:buNone/>
              <a:defRPr sz="2000"/>
            </a:lvl8pPr>
            <a:lvl9pPr marL="36561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3578230"/>
            <a:ext cx="3291840" cy="536575"/>
          </a:xfrm>
        </p:spPr>
        <p:txBody>
          <a:bodyPr/>
          <a:lstStyle>
            <a:lvl1pPr marL="0" indent="0">
              <a:buNone/>
              <a:defRPr sz="1400"/>
            </a:lvl1pPr>
            <a:lvl2pPr marL="457019" indent="0">
              <a:buNone/>
              <a:defRPr sz="1200"/>
            </a:lvl2pPr>
            <a:lvl3pPr marL="914041" indent="0">
              <a:buNone/>
              <a:defRPr sz="1000"/>
            </a:lvl3pPr>
            <a:lvl4pPr marL="1371061" indent="0">
              <a:buNone/>
              <a:defRPr sz="900"/>
            </a:lvl4pPr>
            <a:lvl5pPr marL="1828082" indent="0">
              <a:buNone/>
              <a:defRPr sz="900"/>
            </a:lvl5pPr>
            <a:lvl6pPr marL="2285101" indent="0">
              <a:buNone/>
              <a:defRPr sz="900"/>
            </a:lvl6pPr>
            <a:lvl7pPr marL="2742122" indent="0">
              <a:buNone/>
              <a:defRPr sz="900"/>
            </a:lvl7pPr>
            <a:lvl8pPr marL="3199142" indent="0">
              <a:buNone/>
              <a:defRPr sz="900"/>
            </a:lvl8pPr>
            <a:lvl9pPr marL="36561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B4BD-4D53-4B6B-8744-CA2E9D46EC98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F991-A128-4C27-B5F0-F8EE8B4D0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183093"/>
            <a:ext cx="4937760" cy="762000"/>
          </a:xfrm>
          <a:prstGeom prst="rect">
            <a:avLst/>
          </a:prstGeom>
        </p:spPr>
        <p:txBody>
          <a:bodyPr vert="horz" lIns="91403" tIns="45703" rIns="91403" bIns="457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066804"/>
            <a:ext cx="4937760" cy="3017308"/>
          </a:xfrm>
          <a:prstGeom prst="rect">
            <a:avLst/>
          </a:prstGeom>
        </p:spPr>
        <p:txBody>
          <a:bodyPr vert="horz" lIns="91403" tIns="45703" rIns="91403" bIns="457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1" y="4237571"/>
            <a:ext cx="1280160" cy="243418"/>
          </a:xfrm>
          <a:prstGeom prst="rect">
            <a:avLst/>
          </a:prstGeom>
        </p:spPr>
        <p:txBody>
          <a:bodyPr vert="horz" lIns="91403" tIns="45703" rIns="91403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0B4BD-4D53-4B6B-8744-CA2E9D46EC98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4237571"/>
            <a:ext cx="1737360" cy="243418"/>
          </a:xfrm>
          <a:prstGeom prst="rect">
            <a:avLst/>
          </a:prstGeom>
        </p:spPr>
        <p:txBody>
          <a:bodyPr vert="horz" lIns="91403" tIns="45703" rIns="91403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4237571"/>
            <a:ext cx="1280160" cy="243418"/>
          </a:xfrm>
          <a:prstGeom prst="rect">
            <a:avLst/>
          </a:prstGeom>
        </p:spPr>
        <p:txBody>
          <a:bodyPr vert="horz" lIns="91403" tIns="45703" rIns="91403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F991-A128-4C27-B5F0-F8EE8B4D0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4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5" indent="-342765" algn="l" defTabSz="91404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59" indent="-285638" algn="l" defTabSz="91404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50" indent="-228511" algn="l" defTabSz="91404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71" indent="-228511" algn="l" defTabSz="91404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92" indent="-228511" algn="l" defTabSz="91404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12" indent="-228511" algn="l" defTabSz="9140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1" algn="l" defTabSz="9140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1" algn="l" defTabSz="9140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2" indent="-228511" algn="l" defTabSz="9140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9" algn="l" defTabSz="914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1" algn="l" defTabSz="914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1" algn="l" defTabSz="914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2" algn="l" defTabSz="914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2" algn="l" defTabSz="914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3" algn="l" defTabSz="914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/E-mail/Email%202016/07-05-16/Presentation/0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/E-mail/Email%202016/07-05-16/Presentation-.jpg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file://localhost/Volumes/D/E-mail/Email%202016/07-05-16/Brain-.png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/E-mail/Email%202016/07-05-16/Presentation-.jpg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file://localhost/Volumes/D/E-mail/Email%202016/07-05-16/Brain-.png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/E-mail/Email%202016/07-05-16/Presentation-.jpg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file://localhost/Volumes/D/E-mail/Email%202016/07-05-16/Brain-.png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/E-mail/Email%202016/07-05-16/Presentation-.jpg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file://localhost/Volumes/D/E-mail/Email%202016/07-05-16/Brain-.png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/E-mail/Email%202016/07-05-16/Presentation-.jpg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file://localhost/Volumes/D/E-mail/Email%202016/07-05-16/Brain-.png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/E-mail/Email%202016/07-05-16/Presentation-.jpg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file://localhost/Volumes/D/E-mail/Email%202016/07-05-16/Brain-.png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/E-mail/Email%202016/07-05-16/Presentation-.jpg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file://localhost/Volumes/D/E-mail/Email%202016/07-05-16/Brain-.png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/E-mail/Email%202016/07-05-16/Presentation-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/E-mail/Email%202016/07-05-16/Presentation-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file://localhost/Volumes/D/E-mail/Email%202016/07-05-16/Presentation/02.j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/E-mail/Email%202016/07-05-16/Presentation-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Volumes/D/E-mail/Email%202016/07-05-16/Brain-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Volumes/D/E-mail/Email%202016/07-05-16/Brain-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Volumes/D/E-mail/Email%202016/07-05-16/Brain-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file://localhost/Volumes/D/E-mail/Email%202016/07-05-16/Brain-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Volumes/D/E-mail/Email%202016/07-05-16/Brain-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 descr="/Volumes/D/E-mail/Email 2016/07-05-16/Presentation/01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94" y="304800"/>
            <a:ext cx="498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Upgrade Your Brain: Life Style For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Brain Health Across All Ages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1430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60066"/>
                </a:solidFill>
              </a:rPr>
              <a:t>Stay mentally active by staying curious and involved and committing to lifelong learning: Read, write, work puzzles, attend plays or lectures, play games, garden, or pursue memory exercises. Remain socially active, engage in social and leisure activities by  volunteering, traveling, or joining social clubs.</a:t>
            </a:r>
          </a:p>
        </p:txBody>
      </p:sp>
      <p:pic>
        <p:nvPicPr>
          <p:cNvPr id="9" name="Brain-.png" descr="/Volumes/D/E-mail/Email 2016/07-05-16/Brain-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8688"/>
            <a:ext cx="430914" cy="457200"/>
          </a:xfrm>
          <a:prstGeom prst="rect">
            <a:avLst/>
          </a:prstGeom>
        </p:spPr>
      </p:pic>
      <p:pic>
        <p:nvPicPr>
          <p:cNvPr id="3" name="JPG-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9200"/>
            <a:ext cx="2283791" cy="1575815"/>
          </a:xfrm>
          <a:prstGeom prst="rect">
            <a:avLst/>
          </a:prstGeom>
        </p:spPr>
      </p:pic>
      <p:pic>
        <p:nvPicPr>
          <p:cNvPr id="10" name="JPG--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93" y="2680657"/>
            <a:ext cx="2354640" cy="16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94" y="304800"/>
            <a:ext cx="498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Upgrade Your Brain: Life Style For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Brain Health Across All Ages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143000"/>
            <a:ext cx="25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60066"/>
                </a:solidFill>
              </a:rPr>
              <a:t>Stay physically active: </a:t>
            </a:r>
          </a:p>
          <a:p>
            <a:r>
              <a:rPr lang="en-US" sz="1600" b="1" dirty="0">
                <a:solidFill>
                  <a:srgbClr val="660066"/>
                </a:solidFill>
              </a:rPr>
              <a:t>Engage in activities such </a:t>
            </a:r>
            <a:endParaRPr lang="en-US" sz="1600" b="1" dirty="0" smtClean="0">
              <a:solidFill>
                <a:srgbClr val="660066"/>
              </a:solidFill>
            </a:endParaRPr>
          </a:p>
          <a:p>
            <a:r>
              <a:rPr lang="en-US" sz="1600" b="1" dirty="0" smtClean="0">
                <a:solidFill>
                  <a:srgbClr val="660066"/>
                </a:solidFill>
              </a:rPr>
              <a:t>as walking</a:t>
            </a:r>
            <a:r>
              <a:rPr lang="en-US" sz="1600" b="1" dirty="0">
                <a:solidFill>
                  <a:srgbClr val="660066"/>
                </a:solidFill>
              </a:rPr>
              <a:t>, bicycling, gardening, tai chi, yoga, and other </a:t>
            </a:r>
            <a:r>
              <a:rPr lang="en-US" sz="1600" b="1" dirty="0" smtClean="0">
                <a:solidFill>
                  <a:srgbClr val="660066"/>
                </a:solidFill>
              </a:rPr>
              <a:t>activities.</a:t>
            </a:r>
          </a:p>
          <a:p>
            <a:r>
              <a:rPr lang="en-US" sz="1600" b="1" dirty="0" smtClean="0">
                <a:solidFill>
                  <a:srgbClr val="660066"/>
                </a:solidFill>
              </a:rPr>
              <a:t>Avoid </a:t>
            </a:r>
            <a:r>
              <a:rPr lang="en-US" sz="1600" b="1" dirty="0">
                <a:solidFill>
                  <a:srgbClr val="660066"/>
                </a:solidFill>
              </a:rPr>
              <a:t>head injuries.</a:t>
            </a:r>
          </a:p>
        </p:txBody>
      </p:sp>
      <p:pic>
        <p:nvPicPr>
          <p:cNvPr id="9" name="Brain-.png" descr="/Volumes/D/E-mail/Email 2016/07-05-16/Brain-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8688"/>
            <a:ext cx="430914" cy="457200"/>
          </a:xfrm>
          <a:prstGeom prst="rect">
            <a:avLst/>
          </a:prstGeom>
        </p:spPr>
      </p:pic>
      <p:pic>
        <p:nvPicPr>
          <p:cNvPr id="3" name="JPG-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49" y="1145863"/>
            <a:ext cx="2385927" cy="1646289"/>
          </a:xfrm>
          <a:prstGeom prst="rect">
            <a:avLst/>
          </a:prstGeom>
        </p:spPr>
      </p:pic>
      <p:pic>
        <p:nvPicPr>
          <p:cNvPr id="10" name="JPG--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44" y="2514600"/>
            <a:ext cx="2479956" cy="171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2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2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2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2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12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2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2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2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2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2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2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12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12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94" y="304800"/>
            <a:ext cx="498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Upgrade Your Brain: Life Style For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Brain Health Across All Ages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143000"/>
            <a:ext cx="25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60066"/>
                </a:solidFill>
              </a:rPr>
              <a:t>Adopt a brain-healthy diet: Include antioxidant-rich </a:t>
            </a:r>
            <a:r>
              <a:rPr lang="en-US" sz="1600" b="1" dirty="0" smtClean="0">
                <a:solidFill>
                  <a:srgbClr val="660066"/>
                </a:solidFill>
              </a:rPr>
              <a:t>foods. Keep body weight, blood pressure, cholesterol, and blood sugar under control.</a:t>
            </a:r>
            <a:endParaRPr lang="en-US" sz="1600" b="1" dirty="0">
              <a:solidFill>
                <a:srgbClr val="660066"/>
              </a:solidFill>
            </a:endParaRPr>
          </a:p>
        </p:txBody>
      </p:sp>
      <p:pic>
        <p:nvPicPr>
          <p:cNvPr id="9" name="Brain-.png" descr="/Volumes/D/E-mail/Email 2016/07-05-16/Brain-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8688"/>
            <a:ext cx="430914" cy="457200"/>
          </a:xfrm>
          <a:prstGeom prst="rect">
            <a:avLst/>
          </a:prstGeom>
        </p:spPr>
      </p:pic>
      <p:pic>
        <p:nvPicPr>
          <p:cNvPr id="3" name="JPG-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68558"/>
            <a:ext cx="2548835" cy="1758697"/>
          </a:xfrm>
          <a:prstGeom prst="rect">
            <a:avLst/>
          </a:prstGeom>
        </p:spPr>
      </p:pic>
      <p:pic>
        <p:nvPicPr>
          <p:cNvPr id="10" name="JPG--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08455"/>
            <a:ext cx="2472634" cy="17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94" y="100864"/>
            <a:ext cx="498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 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Ways To Maintain Your Brain Health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5240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</a:rPr>
              <a:t>Avoid </a:t>
            </a:r>
            <a:r>
              <a:rPr lang="en-US" sz="2800" b="1" dirty="0" smtClean="0">
                <a:solidFill>
                  <a:srgbClr val="660066"/>
                </a:solidFill>
              </a:rPr>
              <a:t>Tobacco</a:t>
            </a:r>
            <a:endParaRPr lang="en-US" sz="2800" b="1" dirty="0">
              <a:solidFill>
                <a:srgbClr val="660066"/>
              </a:solidFill>
            </a:endParaRPr>
          </a:p>
        </p:txBody>
      </p:sp>
      <p:pic>
        <p:nvPicPr>
          <p:cNvPr id="9" name="Brain-.png" descr="/Volumes/D/E-mail/Email 2016/07-05-16/Brain-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430914" cy="457200"/>
          </a:xfrm>
          <a:prstGeom prst="rect">
            <a:avLst/>
          </a:prstGeom>
        </p:spPr>
      </p:pic>
      <p:pic>
        <p:nvPicPr>
          <p:cNvPr id="3" name="JPG-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32343"/>
            <a:ext cx="1825962" cy="17375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" y="2971800"/>
            <a:ext cx="335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</a:rPr>
              <a:t>Avoid B</a:t>
            </a:r>
            <a:r>
              <a:rPr lang="en-US" sz="2800" b="1" dirty="0" smtClean="0">
                <a:solidFill>
                  <a:srgbClr val="660066"/>
                </a:solidFill>
              </a:rPr>
              <a:t>rain </a:t>
            </a:r>
            <a:r>
              <a:rPr lang="en-US" sz="2800" b="1" dirty="0">
                <a:solidFill>
                  <a:srgbClr val="660066"/>
                </a:solidFill>
              </a:rPr>
              <a:t>I</a:t>
            </a:r>
            <a:r>
              <a:rPr lang="en-US" sz="2800" b="1" dirty="0" smtClean="0">
                <a:solidFill>
                  <a:srgbClr val="660066"/>
                </a:solidFill>
              </a:rPr>
              <a:t>njury </a:t>
            </a:r>
            <a:endParaRPr lang="en-US" sz="2800" b="1" dirty="0">
              <a:solidFill>
                <a:srgbClr val="660066"/>
              </a:solidFill>
            </a:endParaRPr>
          </a:p>
          <a:p>
            <a:r>
              <a:rPr lang="en-US" b="1" dirty="0" smtClean="0">
                <a:solidFill>
                  <a:srgbClr val="660066"/>
                </a:solidFill>
              </a:rPr>
              <a:t>(Seat </a:t>
            </a:r>
            <a:r>
              <a:rPr lang="en-US" b="1" dirty="0">
                <a:solidFill>
                  <a:srgbClr val="660066"/>
                </a:solidFill>
              </a:rPr>
              <a:t>belts, helmets, </a:t>
            </a:r>
            <a:endParaRPr lang="en-US" b="1" dirty="0" smtClean="0">
              <a:solidFill>
                <a:srgbClr val="660066"/>
              </a:solidFill>
            </a:endParaRPr>
          </a:p>
          <a:p>
            <a:r>
              <a:rPr lang="en-US" b="1" dirty="0" smtClean="0">
                <a:solidFill>
                  <a:srgbClr val="660066"/>
                </a:solidFill>
              </a:rPr>
              <a:t>follow </a:t>
            </a:r>
            <a:r>
              <a:rPr lang="en-US" b="1" dirty="0">
                <a:solidFill>
                  <a:srgbClr val="660066"/>
                </a:solidFill>
              </a:rPr>
              <a:t>traffic rules)</a:t>
            </a:r>
          </a:p>
        </p:txBody>
      </p:sp>
      <p:pic>
        <p:nvPicPr>
          <p:cNvPr id="14" name="Brain-.png" descr="/Volumes/D/E-mail/Email 2016/07-05-16/Brain-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430914" cy="457200"/>
          </a:xfrm>
          <a:prstGeom prst="rect">
            <a:avLst/>
          </a:prstGeom>
        </p:spPr>
      </p:pic>
      <p:pic>
        <p:nvPicPr>
          <p:cNvPr id="15" name="JPG--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629">
            <a:off x="3467503" y="2635535"/>
            <a:ext cx="1768162" cy="16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12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12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2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2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2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2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2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2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12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12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12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1524000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</a:rPr>
              <a:t>Control </a:t>
            </a:r>
            <a:r>
              <a:rPr lang="en-US" sz="2800" b="1" dirty="0">
                <a:solidFill>
                  <a:srgbClr val="660066"/>
                </a:solidFill>
              </a:rPr>
              <a:t>Blood </a:t>
            </a:r>
            <a:r>
              <a:rPr lang="en-US" sz="2800" b="1" dirty="0" smtClean="0">
                <a:solidFill>
                  <a:srgbClr val="660066"/>
                </a:solidFill>
              </a:rPr>
              <a:t>Pressure</a:t>
            </a:r>
            <a:endParaRPr lang="en-US" sz="2800" b="1" dirty="0">
              <a:solidFill>
                <a:srgbClr val="660066"/>
              </a:solidFill>
            </a:endParaRPr>
          </a:p>
        </p:txBody>
      </p:sp>
      <p:pic>
        <p:nvPicPr>
          <p:cNvPr id="9" name="Brain-.png" descr="/Volumes/D/E-mail/Email 2016/07-05-16/Brain-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430914" cy="457200"/>
          </a:xfrm>
          <a:prstGeom prst="rect">
            <a:avLst/>
          </a:prstGeom>
        </p:spPr>
      </p:pic>
      <p:pic>
        <p:nvPicPr>
          <p:cNvPr id="3" name="JPG-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70058"/>
            <a:ext cx="1669967" cy="15891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" y="29718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</a:rPr>
              <a:t>Control </a:t>
            </a:r>
            <a:r>
              <a:rPr lang="en-US" sz="2800" b="1" dirty="0" smtClean="0">
                <a:solidFill>
                  <a:srgbClr val="660066"/>
                </a:solidFill>
              </a:rPr>
              <a:t>Sugar</a:t>
            </a:r>
            <a:endParaRPr lang="en-US" sz="2800" b="1" dirty="0">
              <a:solidFill>
                <a:srgbClr val="660066"/>
              </a:solidFill>
            </a:endParaRPr>
          </a:p>
        </p:txBody>
      </p:sp>
      <p:pic>
        <p:nvPicPr>
          <p:cNvPr id="14" name="Brain-.png" descr="/Volumes/D/E-mail/Email 2016/07-05-16/Brain-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430914" cy="457200"/>
          </a:xfrm>
          <a:prstGeom prst="rect">
            <a:avLst/>
          </a:prstGeom>
        </p:spPr>
      </p:pic>
      <p:pic>
        <p:nvPicPr>
          <p:cNvPr id="15" name="JPG--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32543"/>
            <a:ext cx="1717798" cy="1634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894" y="100864"/>
            <a:ext cx="498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 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Ways To Maintain Your Brain Health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12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12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2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2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2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2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2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2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12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12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12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1524000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</a:rPr>
              <a:t>Control </a:t>
            </a:r>
            <a:endParaRPr lang="en-US" sz="2800" b="1" dirty="0" smtClean="0">
              <a:solidFill>
                <a:srgbClr val="660066"/>
              </a:solidFill>
            </a:endParaRPr>
          </a:p>
          <a:p>
            <a:r>
              <a:rPr lang="en-US" sz="2800" b="1" dirty="0" smtClean="0">
                <a:solidFill>
                  <a:srgbClr val="660066"/>
                </a:solidFill>
              </a:rPr>
              <a:t>Cholesterol</a:t>
            </a:r>
            <a:endParaRPr lang="en-US" sz="2800" b="1" dirty="0">
              <a:solidFill>
                <a:srgbClr val="660066"/>
              </a:solidFill>
            </a:endParaRPr>
          </a:p>
        </p:txBody>
      </p:sp>
      <p:pic>
        <p:nvPicPr>
          <p:cNvPr id="9" name="Brain-.png" descr="/Volumes/D/E-mail/Email 2016/07-05-16/Brain-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430914" cy="457200"/>
          </a:xfrm>
          <a:prstGeom prst="rect">
            <a:avLst/>
          </a:prstGeom>
        </p:spPr>
      </p:pic>
      <p:pic>
        <p:nvPicPr>
          <p:cNvPr id="3" name="JPG-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41086"/>
            <a:ext cx="1813696" cy="17259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9600" y="3006257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</a:rPr>
              <a:t>Healthy </a:t>
            </a:r>
            <a:r>
              <a:rPr lang="en-US" sz="2800" b="1" dirty="0" smtClean="0">
                <a:solidFill>
                  <a:srgbClr val="660066"/>
                </a:solidFill>
              </a:rPr>
              <a:t>Balanced </a:t>
            </a:r>
            <a:r>
              <a:rPr lang="en-US" sz="2800" b="1" dirty="0">
                <a:solidFill>
                  <a:srgbClr val="660066"/>
                </a:solidFill>
              </a:rPr>
              <a:t>D</a:t>
            </a:r>
            <a:r>
              <a:rPr lang="en-US" sz="2800" b="1" dirty="0" smtClean="0">
                <a:solidFill>
                  <a:srgbClr val="660066"/>
                </a:solidFill>
              </a:rPr>
              <a:t>iet</a:t>
            </a:r>
            <a:endParaRPr lang="en-US" sz="2800" b="1" dirty="0">
              <a:solidFill>
                <a:srgbClr val="660066"/>
              </a:solidFill>
            </a:endParaRPr>
          </a:p>
        </p:txBody>
      </p:sp>
      <p:pic>
        <p:nvPicPr>
          <p:cNvPr id="17" name="Brain-.png" descr="/Volumes/D/E-mail/Email 2016/07-05-16/Brain-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58657"/>
            <a:ext cx="430914" cy="457200"/>
          </a:xfrm>
          <a:prstGeom prst="rect">
            <a:avLst/>
          </a:prstGeom>
        </p:spPr>
      </p:pic>
      <p:pic>
        <p:nvPicPr>
          <p:cNvPr id="18" name="JPG--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13671"/>
            <a:ext cx="1905000" cy="18127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894" y="100864"/>
            <a:ext cx="498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 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Ways To Maintain Your Brain Health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" y="1312368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</a:rPr>
              <a:t>Exercise </a:t>
            </a:r>
            <a:r>
              <a:rPr lang="en-US" sz="2800" b="1" dirty="0" smtClean="0">
                <a:solidFill>
                  <a:srgbClr val="660066"/>
                </a:solidFill>
              </a:rPr>
              <a:t>Daily</a:t>
            </a:r>
            <a:endParaRPr lang="en-US" sz="2800" b="1" dirty="0">
              <a:solidFill>
                <a:srgbClr val="660066"/>
              </a:solidFill>
            </a:endParaRPr>
          </a:p>
        </p:txBody>
      </p:sp>
      <p:pic>
        <p:nvPicPr>
          <p:cNvPr id="14" name="Brain-.png" descr="/Volumes/D/E-mail/Email 2016/07-05-16/Brain-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64768"/>
            <a:ext cx="430914" cy="457200"/>
          </a:xfrm>
          <a:prstGeom prst="rect">
            <a:avLst/>
          </a:prstGeom>
        </p:spPr>
      </p:pic>
      <p:pic>
        <p:nvPicPr>
          <p:cNvPr id="15" name="JPG--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12" y="838200"/>
            <a:ext cx="2000688" cy="19038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9600" y="2930057"/>
            <a:ext cx="3352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660066"/>
                </a:solidFill>
              </a:rPr>
              <a:t>Control/ </a:t>
            </a:r>
            <a:r>
              <a:rPr lang="en-US" sz="2600" b="1" dirty="0" smtClean="0">
                <a:solidFill>
                  <a:srgbClr val="660066"/>
                </a:solidFill>
              </a:rPr>
              <a:t>Treat </a:t>
            </a:r>
          </a:p>
          <a:p>
            <a:r>
              <a:rPr lang="en-US" sz="2600" b="1" dirty="0" smtClean="0">
                <a:solidFill>
                  <a:srgbClr val="660066"/>
                </a:solidFill>
              </a:rPr>
              <a:t>Stress, Depression</a:t>
            </a:r>
          </a:p>
          <a:p>
            <a:r>
              <a:rPr lang="en-US" sz="2600" b="1" dirty="0" smtClean="0">
                <a:solidFill>
                  <a:srgbClr val="660066"/>
                </a:solidFill>
              </a:rPr>
              <a:t>&amp;  </a:t>
            </a:r>
            <a:r>
              <a:rPr lang="en-US" sz="2600" b="1" dirty="0">
                <a:solidFill>
                  <a:srgbClr val="660066"/>
                </a:solidFill>
              </a:rPr>
              <a:t>A</a:t>
            </a:r>
            <a:r>
              <a:rPr lang="en-US" sz="2600" b="1" dirty="0" smtClean="0">
                <a:solidFill>
                  <a:srgbClr val="660066"/>
                </a:solidFill>
              </a:rPr>
              <a:t>nxiety</a:t>
            </a:r>
            <a:endParaRPr lang="en-US" sz="2600" b="1" dirty="0">
              <a:solidFill>
                <a:srgbClr val="660066"/>
              </a:solidFill>
            </a:endParaRPr>
          </a:p>
        </p:txBody>
      </p:sp>
      <p:pic>
        <p:nvPicPr>
          <p:cNvPr id="17" name="Brain-.png" descr="/Volumes/D/E-mail/Email 2016/07-05-16/Brain-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82457"/>
            <a:ext cx="430914" cy="457200"/>
          </a:xfrm>
          <a:prstGeom prst="rect">
            <a:avLst/>
          </a:prstGeom>
        </p:spPr>
      </p:pic>
      <p:pic>
        <p:nvPicPr>
          <p:cNvPr id="18" name="JPG--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08" y="2438400"/>
            <a:ext cx="2001892" cy="1905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894" y="100864"/>
            <a:ext cx="498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 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Ways To Maintain Your Brain Health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2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2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2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2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12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2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2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2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2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2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94" y="438090"/>
            <a:ext cx="498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Together We Can!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6200" y="322807"/>
            <a:ext cx="8416393" cy="4477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800" b="1" dirty="0" smtClean="0">
                <a:solidFill>
                  <a:srgbClr val="660066"/>
                </a:solidFill>
              </a:rPr>
              <a:t>Use </a:t>
            </a:r>
            <a:r>
              <a:rPr lang="en-US" sz="1800" b="1" dirty="0">
                <a:solidFill>
                  <a:srgbClr val="660066"/>
                </a:solidFill>
              </a:rPr>
              <a:t>this </a:t>
            </a:r>
            <a:r>
              <a:rPr lang="en-US" sz="1800" b="1" dirty="0" smtClean="0">
                <a:solidFill>
                  <a:srgbClr val="660066"/>
                </a:solidFill>
              </a:rPr>
              <a:t>World </a:t>
            </a:r>
            <a:r>
              <a:rPr lang="en-US" sz="1800" b="1" dirty="0">
                <a:solidFill>
                  <a:srgbClr val="660066"/>
                </a:solidFill>
              </a:rPr>
              <a:t>Brain Day to bring greater </a:t>
            </a:r>
            <a:endParaRPr lang="en-US" sz="1800" b="1" dirty="0" smtClean="0">
              <a:solidFill>
                <a:srgbClr val="660066"/>
              </a:solidFill>
            </a:endParaRPr>
          </a:p>
          <a:p>
            <a:pPr algn="just"/>
            <a:r>
              <a:rPr lang="en-US" sz="1800" b="1" dirty="0" smtClean="0">
                <a:solidFill>
                  <a:srgbClr val="660066"/>
                </a:solidFill>
              </a:rPr>
              <a:t>visibility to </a:t>
            </a:r>
            <a:r>
              <a:rPr lang="en-US" sz="1800" b="1" dirty="0">
                <a:solidFill>
                  <a:srgbClr val="660066"/>
                </a:solidFill>
              </a:rPr>
              <a:t>this neglected disease</a:t>
            </a:r>
            <a:r>
              <a:rPr lang="en-US" sz="1800" b="1" dirty="0" smtClean="0">
                <a:solidFill>
                  <a:srgbClr val="660066"/>
                </a:solidFill>
              </a:rPr>
              <a:t>.</a:t>
            </a:r>
          </a:p>
          <a:p>
            <a:pPr algn="just"/>
            <a:r>
              <a:rPr lang="en-US" sz="1800" b="1" dirty="0" smtClean="0">
                <a:solidFill>
                  <a:srgbClr val="660066"/>
                </a:solidFill>
              </a:rPr>
              <a:t>  </a:t>
            </a:r>
          </a:p>
          <a:p>
            <a:pPr algn="just"/>
            <a:r>
              <a:rPr lang="en-US" sz="1800" b="1" dirty="0" smtClean="0">
                <a:solidFill>
                  <a:srgbClr val="660066"/>
                </a:solidFill>
              </a:rPr>
              <a:t>National </a:t>
            </a:r>
            <a:r>
              <a:rPr lang="en-US" sz="1800" b="1" dirty="0">
                <a:solidFill>
                  <a:srgbClr val="660066"/>
                </a:solidFill>
              </a:rPr>
              <a:t>health care and research agendas </a:t>
            </a:r>
            <a:endParaRPr lang="en-US" sz="1800" b="1" dirty="0" smtClean="0">
              <a:solidFill>
                <a:srgbClr val="660066"/>
              </a:solidFill>
            </a:endParaRPr>
          </a:p>
          <a:p>
            <a:pPr algn="just"/>
            <a:r>
              <a:rPr lang="en-US" sz="1800" b="1" dirty="0" smtClean="0">
                <a:solidFill>
                  <a:srgbClr val="660066"/>
                </a:solidFill>
              </a:rPr>
              <a:t>need to recognize </a:t>
            </a:r>
            <a:r>
              <a:rPr lang="en-US" sz="1800" b="1" dirty="0">
                <a:solidFill>
                  <a:srgbClr val="660066"/>
                </a:solidFill>
              </a:rPr>
              <a:t>the seriousness </a:t>
            </a:r>
            <a:r>
              <a:rPr lang="en-US" sz="1800" b="1" dirty="0" smtClean="0">
                <a:solidFill>
                  <a:srgbClr val="660066"/>
                </a:solidFill>
              </a:rPr>
              <a:t> of this problem</a:t>
            </a:r>
          </a:p>
          <a:p>
            <a:pPr algn="just"/>
            <a:r>
              <a:rPr lang="en-US" sz="1800" b="1" dirty="0" smtClean="0">
                <a:solidFill>
                  <a:srgbClr val="660066"/>
                </a:solidFill>
              </a:rPr>
              <a:t>and </a:t>
            </a:r>
            <a:r>
              <a:rPr lang="en-US" sz="1800" b="1" dirty="0">
                <a:solidFill>
                  <a:srgbClr val="660066"/>
                </a:solidFill>
              </a:rPr>
              <a:t>its </a:t>
            </a:r>
            <a:r>
              <a:rPr lang="en-US" sz="1800" b="1" dirty="0" smtClean="0">
                <a:solidFill>
                  <a:srgbClr val="660066"/>
                </a:solidFill>
              </a:rPr>
              <a:t>consequences.</a:t>
            </a:r>
          </a:p>
          <a:p>
            <a:pPr algn="just"/>
            <a:endParaRPr lang="en-US" sz="1800" b="1" dirty="0" smtClean="0">
              <a:solidFill>
                <a:srgbClr val="660066"/>
              </a:solidFill>
            </a:endParaRPr>
          </a:p>
          <a:p>
            <a:pPr algn="just"/>
            <a:r>
              <a:rPr lang="en-US" sz="1800" b="1" dirty="0" smtClean="0">
                <a:solidFill>
                  <a:srgbClr val="660066"/>
                </a:solidFill>
              </a:rPr>
              <a:t>Address the </a:t>
            </a:r>
            <a:r>
              <a:rPr lang="en-US" sz="1800" b="1" dirty="0">
                <a:solidFill>
                  <a:srgbClr val="660066"/>
                </a:solidFill>
              </a:rPr>
              <a:t>great social, medical and economic </a:t>
            </a:r>
            <a:endParaRPr lang="en-US" sz="1800" b="1" dirty="0" smtClean="0">
              <a:solidFill>
                <a:srgbClr val="660066"/>
              </a:solidFill>
            </a:endParaRPr>
          </a:p>
          <a:p>
            <a:pPr algn="just"/>
            <a:r>
              <a:rPr lang="en-US" sz="1800" b="1" dirty="0" smtClean="0">
                <a:solidFill>
                  <a:srgbClr val="660066"/>
                </a:solidFill>
              </a:rPr>
              <a:t>burdens of this serious issue.</a:t>
            </a:r>
          </a:p>
          <a:p>
            <a:pPr algn="just"/>
            <a:endParaRPr lang="en-US" sz="1800" b="1" strike="sngStrike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pic>
        <p:nvPicPr>
          <p:cNvPr id="5" name="01.jpg"/>
          <p:cNvPicPr>
            <a:picLocks noChangeAspect="1"/>
          </p:cNvPicPr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9" b="31838"/>
          <a:stretch/>
        </p:blipFill>
        <p:spPr>
          <a:xfrm>
            <a:off x="0" y="1292480"/>
            <a:ext cx="5486400" cy="17041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107" y="446252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Our Partners &amp; Supporters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200400"/>
            <a:ext cx="1219200" cy="8382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3200400"/>
            <a:ext cx="1219200" cy="8382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3200400"/>
            <a:ext cx="1219200" cy="8382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529477"/>
            <a:ext cx="5715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It </a:t>
            </a:r>
            <a:r>
              <a:rPr lang="en-US" sz="1600" dirty="0"/>
              <a:t>is clear that brain health is going </a:t>
            </a:r>
            <a:endParaRPr lang="en-US" sz="1600" dirty="0" smtClean="0"/>
          </a:p>
          <a:p>
            <a:r>
              <a:rPr lang="en-US" sz="1600" dirty="0" smtClean="0"/>
              <a:t>to be most </a:t>
            </a:r>
            <a:r>
              <a:rPr lang="en-US" sz="1600" dirty="0"/>
              <a:t>important determinant </a:t>
            </a:r>
            <a:endParaRPr lang="en-US" sz="1600" dirty="0" smtClean="0"/>
          </a:p>
          <a:p>
            <a:r>
              <a:rPr lang="en-US" sz="1600" dirty="0" smtClean="0"/>
              <a:t>of </a:t>
            </a:r>
            <a:r>
              <a:rPr lang="en-US" sz="1600" dirty="0"/>
              <a:t>social </a:t>
            </a:r>
            <a:r>
              <a:rPr lang="en-US" sz="1600" dirty="0" smtClean="0"/>
              <a:t>and </a:t>
            </a:r>
            <a:r>
              <a:rPr lang="en-US" sz="1600" dirty="0"/>
              <a:t>economic well-</a:t>
            </a:r>
            <a:r>
              <a:rPr lang="en-US" sz="1600" dirty="0" smtClean="0"/>
              <a:t>being</a:t>
            </a:r>
          </a:p>
          <a:p>
            <a:r>
              <a:rPr lang="en-US" sz="1600" dirty="0" smtClean="0"/>
              <a:t>of </a:t>
            </a:r>
            <a:r>
              <a:rPr lang="en-US" sz="1600" dirty="0"/>
              <a:t>older </a:t>
            </a:r>
            <a:r>
              <a:rPr lang="en-US" sz="1600" dirty="0" smtClean="0"/>
              <a:t>persons in </a:t>
            </a:r>
            <a:r>
              <a:rPr lang="en-US" sz="1600" dirty="0"/>
              <a:t>future. On one hand </a:t>
            </a:r>
            <a:endParaRPr lang="en-US" sz="1600" dirty="0" smtClean="0"/>
          </a:p>
          <a:p>
            <a:r>
              <a:rPr lang="en-US" sz="1600" dirty="0" smtClean="0"/>
              <a:t>health </a:t>
            </a:r>
            <a:r>
              <a:rPr lang="en-US" sz="1600" dirty="0"/>
              <a:t>care authorities are </a:t>
            </a:r>
            <a:r>
              <a:rPr lang="en-US" sz="1600" dirty="0" smtClean="0"/>
              <a:t>deeply </a:t>
            </a:r>
            <a:r>
              <a:rPr lang="en-US" sz="1600" dirty="0"/>
              <a:t>concerned with </a:t>
            </a:r>
            <a:endParaRPr lang="en-US" sz="1600" dirty="0" smtClean="0"/>
          </a:p>
          <a:p>
            <a:r>
              <a:rPr lang="en-US" sz="1600" dirty="0" smtClean="0"/>
              <a:t>current </a:t>
            </a:r>
            <a:r>
              <a:rPr lang="en-US" sz="1600" dirty="0"/>
              <a:t>status and future trends of growing </a:t>
            </a:r>
            <a:r>
              <a:rPr lang="en-US" sz="1600" dirty="0" smtClean="0"/>
              <a:t>population </a:t>
            </a:r>
          </a:p>
          <a:p>
            <a:r>
              <a:rPr lang="en-US" sz="1600" dirty="0" smtClean="0"/>
              <a:t>but </a:t>
            </a:r>
            <a:r>
              <a:rPr lang="en-US" sz="1600" dirty="0"/>
              <a:t>little is done to handle this growing problem. </a:t>
            </a:r>
            <a:endParaRPr lang="en-US" sz="1600" dirty="0" smtClean="0"/>
          </a:p>
          <a:p>
            <a:r>
              <a:rPr lang="en-US" sz="1600" dirty="0" smtClean="0"/>
              <a:t>WFN </a:t>
            </a:r>
            <a:r>
              <a:rPr lang="en-US" sz="1600" dirty="0"/>
              <a:t>has stepped forward to dedicate this </a:t>
            </a:r>
            <a:r>
              <a:rPr lang="en-US" sz="1600" dirty="0" smtClean="0"/>
              <a:t>year’s</a:t>
            </a:r>
          </a:p>
          <a:p>
            <a:r>
              <a:rPr lang="en-US" sz="1600" dirty="0" smtClean="0"/>
              <a:t>World Brain Day to </a:t>
            </a:r>
          </a:p>
          <a:p>
            <a:r>
              <a:rPr lang="en-US" sz="2800" b="1" dirty="0" smtClean="0">
                <a:solidFill>
                  <a:srgbClr val="660066"/>
                </a:solidFill>
              </a:rPr>
              <a:t>Brain Health in </a:t>
            </a:r>
            <a:r>
              <a:rPr lang="en-US" sz="2800" b="1" dirty="0" err="1" smtClean="0">
                <a:solidFill>
                  <a:srgbClr val="660066"/>
                </a:solidFill>
              </a:rPr>
              <a:t>th</a:t>
            </a:r>
            <a:r>
              <a:rPr lang="en-US" sz="2800" b="1" dirty="0" smtClean="0">
                <a:solidFill>
                  <a:srgbClr val="660066"/>
                </a:solidFill>
              </a:rPr>
              <a:t> Aging </a:t>
            </a:r>
            <a:r>
              <a:rPr lang="en-US" sz="2800" b="1" dirty="0">
                <a:solidFill>
                  <a:srgbClr val="660066"/>
                </a:solidFill>
              </a:rPr>
              <a:t>P</a:t>
            </a:r>
            <a:r>
              <a:rPr lang="en-US" sz="2800" b="1" dirty="0" smtClean="0">
                <a:solidFill>
                  <a:srgbClr val="660066"/>
                </a:solidFill>
              </a:rPr>
              <a:t>opulation</a:t>
            </a:r>
            <a:r>
              <a:rPr lang="en-US" sz="2800" b="1" dirty="0">
                <a:solidFill>
                  <a:srgbClr val="660066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94" y="762000"/>
            <a:ext cx="343371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World Brain </a:t>
            </a:r>
            <a:r>
              <a:rPr lang="en-US" b="1" dirty="0" smtClean="0">
                <a:solidFill>
                  <a:srgbClr val="FFFFFF"/>
                </a:solidFill>
              </a:rPr>
              <a:t>Day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2016</a:t>
            </a:r>
          </a:p>
          <a:p>
            <a:r>
              <a:rPr lang="en-US" sz="1700" b="1" dirty="0" smtClean="0">
                <a:solidFill>
                  <a:srgbClr val="FFFFFF"/>
                </a:solidFill>
              </a:rPr>
              <a:t>Brain Health In An Aging Population</a:t>
            </a:r>
            <a:endParaRPr lang="en-US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9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9477"/>
            <a:ext cx="571500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Our </a:t>
            </a:r>
            <a:r>
              <a:rPr lang="en-US" sz="1600" dirty="0"/>
              <a:t>intention is </a:t>
            </a:r>
            <a:r>
              <a:rPr lang="en-US" sz="2800" b="1" dirty="0">
                <a:solidFill>
                  <a:srgbClr val="660066"/>
                </a:solidFill>
              </a:rPr>
              <a:t>not just to </a:t>
            </a:r>
            <a:endParaRPr lang="en-US" sz="1600" b="1" dirty="0" smtClean="0">
              <a:solidFill>
                <a:srgbClr val="660066"/>
              </a:solidFill>
            </a:endParaRPr>
          </a:p>
          <a:p>
            <a:r>
              <a:rPr lang="en-US" sz="3200" b="1" dirty="0">
                <a:solidFill>
                  <a:srgbClr val="660066"/>
                </a:solidFill>
              </a:rPr>
              <a:t>C</a:t>
            </a:r>
            <a:r>
              <a:rPr lang="en-US" sz="3200" b="1" dirty="0" smtClean="0">
                <a:solidFill>
                  <a:srgbClr val="660066"/>
                </a:solidFill>
              </a:rPr>
              <a:t>elebrate </a:t>
            </a:r>
            <a:r>
              <a:rPr lang="en-US" sz="3200" b="1" dirty="0">
                <a:solidFill>
                  <a:srgbClr val="660066"/>
                </a:solidFill>
              </a:rPr>
              <a:t>a </a:t>
            </a:r>
            <a:r>
              <a:rPr lang="en-US" sz="3200" b="1" dirty="0" smtClean="0">
                <a:solidFill>
                  <a:srgbClr val="660066"/>
                </a:solidFill>
              </a:rPr>
              <a:t>Day </a:t>
            </a:r>
            <a:r>
              <a:rPr lang="en-US" sz="1650" dirty="0" smtClean="0"/>
              <a:t>but to</a:t>
            </a:r>
          </a:p>
          <a:p>
            <a:r>
              <a:rPr lang="en-US" sz="1650" dirty="0" smtClean="0"/>
              <a:t>increase </a:t>
            </a:r>
            <a:r>
              <a:rPr lang="en-US" sz="1650" dirty="0"/>
              <a:t>awareness about treatment and </a:t>
            </a:r>
            <a:r>
              <a:rPr lang="en-US" sz="1650" dirty="0" smtClean="0"/>
              <a:t>prevention</a:t>
            </a:r>
          </a:p>
          <a:p>
            <a:r>
              <a:rPr lang="en-US" sz="1650" dirty="0" smtClean="0"/>
              <a:t>of </a:t>
            </a:r>
            <a:r>
              <a:rPr lang="en-US" sz="1650" dirty="0"/>
              <a:t>brain diseases affecting </a:t>
            </a:r>
            <a:r>
              <a:rPr lang="en-US" sz="1650" dirty="0" smtClean="0"/>
              <a:t>elderly </a:t>
            </a:r>
            <a:r>
              <a:rPr lang="en-US" sz="1650" dirty="0"/>
              <a:t>population and improve concepts and means of brain </a:t>
            </a:r>
            <a:r>
              <a:rPr lang="en-US" sz="1650" dirty="0" smtClean="0"/>
              <a:t>health among young population</a:t>
            </a:r>
            <a:r>
              <a:rPr lang="en-US" sz="1650" dirty="0"/>
              <a:t>. Brain damage could be prevented or </a:t>
            </a:r>
            <a:r>
              <a:rPr lang="en-US" sz="1650" dirty="0" smtClean="0"/>
              <a:t>slowed down </a:t>
            </a:r>
            <a:r>
              <a:rPr lang="en-US" sz="1650" dirty="0"/>
              <a:t>and </a:t>
            </a:r>
            <a:r>
              <a:rPr lang="en-US" sz="1650" dirty="0" smtClean="0"/>
              <a:t>quality </a:t>
            </a:r>
          </a:p>
          <a:p>
            <a:r>
              <a:rPr lang="en-US" sz="1650" dirty="0" smtClean="0"/>
              <a:t>of </a:t>
            </a:r>
            <a:r>
              <a:rPr lang="en-US" sz="1650" dirty="0"/>
              <a:t>life could be improved for elderly if </a:t>
            </a:r>
            <a:r>
              <a:rPr lang="en-US" sz="1650" dirty="0" smtClean="0"/>
              <a:t>targeted early </a:t>
            </a:r>
            <a:r>
              <a:rPr lang="en-US" sz="1650" dirty="0"/>
              <a:t>in life.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94" y="762000"/>
            <a:ext cx="343371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World Brain </a:t>
            </a:r>
            <a:r>
              <a:rPr lang="en-US" b="1" dirty="0" smtClean="0">
                <a:solidFill>
                  <a:srgbClr val="FFFFFF"/>
                </a:solidFill>
              </a:rPr>
              <a:t>Day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2016</a:t>
            </a:r>
          </a:p>
          <a:p>
            <a:r>
              <a:rPr lang="en-US" sz="1700" b="1" dirty="0" smtClean="0">
                <a:solidFill>
                  <a:srgbClr val="FFFFFF"/>
                </a:solidFill>
              </a:rPr>
              <a:t>Brain Health In An Aging Population</a:t>
            </a:r>
            <a:endParaRPr lang="en-US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94" y="914400"/>
            <a:ext cx="317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Aging Population: An Overview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101192"/>
            <a:ext cx="350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60066"/>
                </a:solidFill>
              </a:rPr>
              <a:t>Global share of older people </a:t>
            </a:r>
          </a:p>
          <a:p>
            <a:r>
              <a:rPr lang="en-US" sz="2000" b="1" dirty="0" smtClean="0">
                <a:solidFill>
                  <a:srgbClr val="660066"/>
                </a:solidFill>
              </a:rPr>
              <a:t>(</a:t>
            </a:r>
            <a:r>
              <a:rPr lang="en-US" sz="2000" b="1" dirty="0">
                <a:solidFill>
                  <a:srgbClr val="660066"/>
                </a:solidFill>
              </a:rPr>
              <a:t>age more than 60 years</a:t>
            </a:r>
            <a:r>
              <a:rPr lang="en-US" sz="2000" b="1" dirty="0" smtClean="0">
                <a:solidFill>
                  <a:srgbClr val="660066"/>
                </a:solidFill>
              </a:rPr>
              <a:t>)</a:t>
            </a:r>
          </a:p>
          <a:p>
            <a:r>
              <a:rPr lang="en-US" sz="2000" b="1" dirty="0" smtClean="0">
                <a:solidFill>
                  <a:srgbClr val="660066"/>
                </a:solidFill>
              </a:rPr>
              <a:t>is more than 800 </a:t>
            </a:r>
            <a:r>
              <a:rPr lang="en-US" sz="2000" b="1" dirty="0">
                <a:solidFill>
                  <a:srgbClr val="660066"/>
                </a:solidFill>
              </a:rPr>
              <a:t>Million (12%).</a:t>
            </a:r>
          </a:p>
        </p:txBody>
      </p:sp>
      <p:pic>
        <p:nvPicPr>
          <p:cNvPr id="3" name="Brain-.png" descr="/Volumes/D/E-mail/Email 2016/07-05-16/Brain-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66880"/>
            <a:ext cx="430914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3124200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60066"/>
                </a:solidFill>
              </a:rPr>
              <a:t>Expectation to reach more </a:t>
            </a:r>
            <a:r>
              <a:rPr lang="en-US" sz="2000" b="1" dirty="0" smtClean="0">
                <a:solidFill>
                  <a:srgbClr val="660066"/>
                </a:solidFill>
              </a:rPr>
              <a:t>than 2 </a:t>
            </a:r>
            <a:r>
              <a:rPr lang="en-US" sz="2000" b="1" dirty="0">
                <a:solidFill>
                  <a:srgbClr val="660066"/>
                </a:solidFill>
              </a:rPr>
              <a:t>billion (21%) by 2050. </a:t>
            </a:r>
          </a:p>
        </p:txBody>
      </p:sp>
      <p:pic>
        <p:nvPicPr>
          <p:cNvPr id="9" name="Brain-.png" descr="/Volumes/D/E-mail/Email 2016/07-05-16/Brain-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89888"/>
            <a:ext cx="43091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2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12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2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94" y="914400"/>
            <a:ext cx="317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Aging Population: An Overview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101192"/>
            <a:ext cx="350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60066"/>
                </a:solidFill>
              </a:rPr>
              <a:t>By 2025, 80% of older population will be living in less </a:t>
            </a:r>
            <a:r>
              <a:rPr lang="en-US" sz="2000" b="1" dirty="0" smtClean="0">
                <a:solidFill>
                  <a:srgbClr val="660066"/>
                </a:solidFill>
              </a:rPr>
              <a:t>developed </a:t>
            </a:r>
            <a:r>
              <a:rPr lang="en-US" sz="2000" b="1" dirty="0">
                <a:solidFill>
                  <a:srgbClr val="660066"/>
                </a:solidFill>
              </a:rPr>
              <a:t>countries. </a:t>
            </a:r>
          </a:p>
        </p:txBody>
      </p:sp>
      <p:pic>
        <p:nvPicPr>
          <p:cNvPr id="3" name="Brain-.png" descr="/Volumes/D/E-mail/Email 2016/07-05-16/Brain-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66880"/>
            <a:ext cx="430914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3124200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</a:rPr>
              <a:t>Older </a:t>
            </a:r>
            <a:r>
              <a:rPr lang="en-US" sz="2000" b="1" dirty="0">
                <a:solidFill>
                  <a:srgbClr val="660066"/>
                </a:solidFill>
              </a:rPr>
              <a:t>persons are projected to </a:t>
            </a:r>
            <a:r>
              <a:rPr lang="en-US" sz="2000" b="1" dirty="0" smtClean="0">
                <a:solidFill>
                  <a:srgbClr val="660066"/>
                </a:solidFill>
              </a:rPr>
              <a:t>exceed number </a:t>
            </a:r>
            <a:r>
              <a:rPr lang="en-US" sz="2000" b="1" dirty="0">
                <a:solidFill>
                  <a:srgbClr val="660066"/>
                </a:solidFill>
              </a:rPr>
              <a:t>of children in 2047. </a:t>
            </a:r>
          </a:p>
        </p:txBody>
      </p:sp>
      <p:pic>
        <p:nvPicPr>
          <p:cNvPr id="9" name="Brain-.png" descr="/Volumes/D/E-mail/Email 2016/07-05-16/Brain-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89888"/>
            <a:ext cx="43091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94" y="914400"/>
            <a:ext cx="317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Aging Population: An Overview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101192"/>
            <a:ext cx="381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60066"/>
                </a:solidFill>
              </a:rPr>
              <a:t>Prevalence of </a:t>
            </a:r>
            <a:r>
              <a:rPr lang="en-US" sz="2000" b="1" dirty="0" smtClean="0">
                <a:solidFill>
                  <a:srgbClr val="660066"/>
                </a:solidFill>
              </a:rPr>
              <a:t>non-</a:t>
            </a:r>
          </a:p>
          <a:p>
            <a:r>
              <a:rPr lang="en-US" sz="2000" b="1" dirty="0" smtClean="0">
                <a:solidFill>
                  <a:srgbClr val="660066"/>
                </a:solidFill>
              </a:rPr>
              <a:t>communicable </a:t>
            </a:r>
            <a:r>
              <a:rPr lang="en-US" sz="2000" b="1" dirty="0">
                <a:solidFill>
                  <a:srgbClr val="660066"/>
                </a:solidFill>
              </a:rPr>
              <a:t>diseases and disability increases with age.</a:t>
            </a:r>
          </a:p>
        </p:txBody>
      </p:sp>
      <p:pic>
        <p:nvPicPr>
          <p:cNvPr id="3" name="Brain-.png" descr="/Volumes/D/E-mail/Email 2016/07-05-16/Brain-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66880"/>
            <a:ext cx="430914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3113782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Growing burden of diseases and disability and reducing </a:t>
            </a:r>
            <a:r>
              <a:rPr lang="en-US" sz="1600" dirty="0" smtClean="0"/>
              <a:t>financial </a:t>
            </a:r>
            <a:r>
              <a:rPr lang="en-US" sz="1600" dirty="0"/>
              <a:t>and social support in </a:t>
            </a:r>
            <a:r>
              <a:rPr lang="en-US" sz="1600" dirty="0" smtClean="0"/>
              <a:t>the aging </a:t>
            </a:r>
            <a:r>
              <a:rPr lang="en-US" sz="1600" dirty="0"/>
              <a:t>population will </a:t>
            </a:r>
            <a:r>
              <a:rPr lang="en-US" sz="1600" dirty="0" smtClean="0"/>
              <a:t>be</a:t>
            </a:r>
          </a:p>
          <a:p>
            <a:r>
              <a:rPr lang="en-US" sz="1600" dirty="0" smtClean="0"/>
              <a:t>one </a:t>
            </a:r>
            <a:r>
              <a:rPr lang="en-US" sz="1600" dirty="0"/>
              <a:t>of the greatest challenges </a:t>
            </a:r>
            <a:r>
              <a:rPr lang="en-US" sz="1600" dirty="0" smtClean="0"/>
              <a:t>for </a:t>
            </a:r>
            <a:r>
              <a:rPr lang="en-US" sz="1600" dirty="0"/>
              <a:t>societies </a:t>
            </a:r>
            <a:r>
              <a:rPr lang="en-US" sz="1600" dirty="0" smtClean="0"/>
              <a:t>&amp; governments</a:t>
            </a:r>
          </a:p>
          <a:p>
            <a:r>
              <a:rPr lang="en-US" sz="1600" dirty="0" smtClean="0"/>
              <a:t>in </a:t>
            </a:r>
            <a:r>
              <a:rPr lang="en-US" sz="1600" dirty="0"/>
              <a:t>coming years.</a:t>
            </a:r>
          </a:p>
        </p:txBody>
      </p:sp>
    </p:spTree>
    <p:extLst>
      <p:ext uri="{BB962C8B-B14F-4D97-AF65-F5344CB8AC3E}">
        <p14:creationId xmlns:p14="http://schemas.microsoft.com/office/powerpoint/2010/main" val="32090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2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12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2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94" y="762000"/>
            <a:ext cx="285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Brain Diseases In Aging Population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594009"/>
            <a:ext cx="381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660066"/>
                </a:solidFill>
              </a:rPr>
              <a:t>Three neurological </a:t>
            </a:r>
            <a:r>
              <a:rPr lang="en-US" sz="1400" dirty="0" smtClean="0">
                <a:solidFill>
                  <a:srgbClr val="660066"/>
                </a:solidFill>
              </a:rPr>
              <a:t>diseases</a:t>
            </a:r>
          </a:p>
          <a:p>
            <a:r>
              <a:rPr lang="en-US" sz="1400" dirty="0">
                <a:solidFill>
                  <a:srgbClr val="660066"/>
                </a:solidFill>
              </a:rPr>
              <a:t>a</a:t>
            </a:r>
            <a:r>
              <a:rPr lang="en-US" sz="1400" dirty="0" smtClean="0">
                <a:solidFill>
                  <a:srgbClr val="660066"/>
                </a:solidFill>
              </a:rPr>
              <a:t>re more common </a:t>
            </a:r>
            <a:r>
              <a:rPr lang="en-US" sz="1400" dirty="0">
                <a:solidFill>
                  <a:srgbClr val="660066"/>
                </a:solidFill>
              </a:rPr>
              <a:t>in aging </a:t>
            </a:r>
            <a:endParaRPr lang="en-US" sz="1400" dirty="0" smtClean="0">
              <a:solidFill>
                <a:srgbClr val="660066"/>
              </a:solidFill>
            </a:endParaRPr>
          </a:p>
          <a:p>
            <a:r>
              <a:rPr lang="en-US" sz="1400" dirty="0" smtClean="0">
                <a:solidFill>
                  <a:srgbClr val="660066"/>
                </a:solidFill>
              </a:rPr>
              <a:t>population </a:t>
            </a:r>
            <a:r>
              <a:rPr lang="en-US" sz="1400" dirty="0">
                <a:solidFill>
                  <a:srgbClr val="660066"/>
                </a:solidFill>
              </a:rPr>
              <a:t>including: </a:t>
            </a:r>
          </a:p>
        </p:txBody>
      </p:sp>
      <p:pic>
        <p:nvPicPr>
          <p:cNvPr id="8" name="Brain-.png" descr="/Volumes/D/E-mail/Email 2016/07-05-16/Brain-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9688"/>
            <a:ext cx="430914" cy="457200"/>
          </a:xfrm>
          <a:prstGeom prst="rect">
            <a:avLst/>
          </a:prstGeom>
        </p:spPr>
      </p:pic>
      <p:pic>
        <p:nvPicPr>
          <p:cNvPr id="9" name="Brain-.png" descr="/Volumes/D/E-mail/Email 2016/07-05-16/Brain-.png"/>
          <p:cNvPicPr>
            <a:picLocks noChangeAspect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4" y="2362200"/>
            <a:ext cx="287276" cy="304800"/>
          </a:xfrm>
          <a:prstGeom prst="rect">
            <a:avLst/>
          </a:prstGeom>
        </p:spPr>
      </p:pic>
      <p:pic>
        <p:nvPicPr>
          <p:cNvPr id="10" name="Brain-.png" descr="/Volumes/D/E-mail/Email 2016/07-05-16/Brain-.png"/>
          <p:cNvPicPr>
            <a:picLocks noChangeAspect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4" y="2819400"/>
            <a:ext cx="287276" cy="304800"/>
          </a:xfrm>
          <a:prstGeom prst="rect">
            <a:avLst/>
          </a:prstGeom>
        </p:spPr>
      </p:pic>
      <p:pic>
        <p:nvPicPr>
          <p:cNvPr id="13" name="Brain-.png" descr="/Volumes/D/E-mail/Email 2016/07-05-16/Brain-.png"/>
          <p:cNvPicPr>
            <a:picLocks noChangeAspect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4" y="3276600"/>
            <a:ext cx="287276" cy="304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2151808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</a:rPr>
              <a:t>Stroke</a:t>
            </a:r>
            <a:endParaRPr lang="en-US" sz="3200" b="1" dirty="0">
              <a:solidFill>
                <a:srgbClr val="660066"/>
              </a:solidFill>
            </a:endParaRPr>
          </a:p>
          <a:p>
            <a:r>
              <a:rPr lang="en-US" sz="3200" b="1" dirty="0" smtClean="0">
                <a:solidFill>
                  <a:srgbClr val="660066"/>
                </a:solidFill>
              </a:rPr>
              <a:t>Alzheimer’s </a:t>
            </a:r>
            <a:r>
              <a:rPr lang="en-US" sz="3200" b="1" dirty="0">
                <a:solidFill>
                  <a:srgbClr val="660066"/>
                </a:solidFill>
              </a:rPr>
              <a:t>Disease </a:t>
            </a:r>
          </a:p>
          <a:p>
            <a:r>
              <a:rPr lang="en-US" sz="3200" b="1" dirty="0" smtClean="0">
                <a:solidFill>
                  <a:srgbClr val="660066"/>
                </a:solidFill>
              </a:rPr>
              <a:t>Parkinson’s Disease</a:t>
            </a:r>
            <a:endParaRPr lang="en-US" sz="32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2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12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2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12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12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2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2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2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2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2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2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12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12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2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12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5240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60066"/>
                </a:solidFill>
              </a:rPr>
              <a:t>More than 30% </a:t>
            </a:r>
            <a:endParaRPr lang="en-US" sz="1600" b="1" dirty="0" smtClean="0">
              <a:solidFill>
                <a:srgbClr val="660066"/>
              </a:solidFill>
            </a:endParaRPr>
          </a:p>
          <a:p>
            <a:r>
              <a:rPr lang="en-US" sz="1600" b="1" dirty="0">
                <a:solidFill>
                  <a:srgbClr val="660066"/>
                </a:solidFill>
              </a:rPr>
              <a:t>o</a:t>
            </a:r>
            <a:r>
              <a:rPr lang="en-US" sz="1600" b="1" dirty="0" smtClean="0">
                <a:solidFill>
                  <a:srgbClr val="660066"/>
                </a:solidFill>
              </a:rPr>
              <a:t>f 80 years </a:t>
            </a:r>
            <a:r>
              <a:rPr lang="en-US" sz="1600" b="1" dirty="0">
                <a:solidFill>
                  <a:srgbClr val="660066"/>
                </a:solidFill>
              </a:rPr>
              <a:t>old people </a:t>
            </a:r>
            <a:r>
              <a:rPr lang="en-US" sz="1600" b="1" dirty="0" smtClean="0">
                <a:solidFill>
                  <a:srgbClr val="660066"/>
                </a:solidFill>
              </a:rPr>
              <a:t>suffer </a:t>
            </a:r>
          </a:p>
          <a:p>
            <a:r>
              <a:rPr lang="en-US" sz="1600" b="1" dirty="0" smtClean="0">
                <a:solidFill>
                  <a:srgbClr val="660066"/>
                </a:solidFill>
              </a:rPr>
              <a:t>from </a:t>
            </a:r>
            <a:r>
              <a:rPr lang="en-US" sz="1600" b="1" dirty="0">
                <a:solidFill>
                  <a:srgbClr val="660066"/>
                </a:solidFill>
              </a:rPr>
              <a:t>neurological </a:t>
            </a:r>
            <a:r>
              <a:rPr lang="en-US" sz="1600" b="1" dirty="0" smtClean="0">
                <a:solidFill>
                  <a:srgbClr val="660066"/>
                </a:solidFill>
              </a:rPr>
              <a:t>diseases</a:t>
            </a:r>
            <a:r>
              <a:rPr lang="en-US" sz="1600" b="1" dirty="0">
                <a:solidFill>
                  <a:srgbClr val="660066"/>
                </a:solidFill>
              </a:rPr>
              <a:t>. </a:t>
            </a:r>
          </a:p>
        </p:txBody>
      </p:sp>
      <p:pic>
        <p:nvPicPr>
          <p:cNvPr id="7" name="Brain-.png" descr="/Volumes/D/E-mail/Email 2016/07-05-16/Brain-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9688"/>
            <a:ext cx="430914" cy="45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94" y="762000"/>
            <a:ext cx="285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Brain Diseases In Aging Population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461736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60066"/>
                </a:solidFill>
              </a:rPr>
              <a:t>It is estimated that </a:t>
            </a:r>
            <a:r>
              <a:rPr lang="en-US" sz="1600" b="1" dirty="0" smtClean="0">
                <a:solidFill>
                  <a:srgbClr val="660066"/>
                </a:solidFill>
              </a:rPr>
              <a:t>more than </a:t>
            </a:r>
            <a:r>
              <a:rPr lang="en-US" sz="1600" b="1" dirty="0">
                <a:solidFill>
                  <a:srgbClr val="660066"/>
                </a:solidFill>
              </a:rPr>
              <a:t>20% of 60 years old people need support </a:t>
            </a:r>
            <a:r>
              <a:rPr lang="en-US" sz="1600" b="1" dirty="0" smtClean="0">
                <a:solidFill>
                  <a:srgbClr val="660066"/>
                </a:solidFill>
              </a:rPr>
              <a:t>for </a:t>
            </a:r>
            <a:r>
              <a:rPr lang="en-US" sz="1600" b="1" dirty="0">
                <a:solidFill>
                  <a:srgbClr val="660066"/>
                </a:solidFill>
              </a:rPr>
              <a:t>activities of daily living. </a:t>
            </a:r>
          </a:p>
        </p:txBody>
      </p:sp>
      <p:pic>
        <p:nvPicPr>
          <p:cNvPr id="10" name="Brain-.png" descr="/Volumes/D/E-mail/Email 2016/07-05-16/Brain-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27424"/>
            <a:ext cx="430914" cy="457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" y="3299936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60066"/>
                </a:solidFill>
              </a:rPr>
              <a:t>It is estimated that almost half of the health care expenditure is related to care of older persons in developed </a:t>
            </a:r>
            <a:r>
              <a:rPr lang="en-US" sz="1600" b="1" dirty="0" smtClean="0">
                <a:solidFill>
                  <a:srgbClr val="660066"/>
                </a:solidFill>
              </a:rPr>
              <a:t>countries</a:t>
            </a:r>
            <a:r>
              <a:rPr lang="en-US" sz="1600" b="1" dirty="0">
                <a:solidFill>
                  <a:srgbClr val="660066"/>
                </a:solidFill>
              </a:rPr>
              <a:t>.</a:t>
            </a:r>
          </a:p>
        </p:txBody>
      </p:sp>
      <p:pic>
        <p:nvPicPr>
          <p:cNvPr id="14" name="Brain-.png" descr="/Volumes/D/E-mail/Email 2016/07-05-16/Brain-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65624"/>
            <a:ext cx="43091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2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2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2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2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12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2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2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12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2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2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12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12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2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2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2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12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2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12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2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12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12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12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585</Words>
  <Application>Microsoft Office PowerPoint</Application>
  <PresentationFormat>Custom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Sadaqat Ali khan</dc:creator>
  <cp:lastModifiedBy>Jade</cp:lastModifiedBy>
  <cp:revision>459</cp:revision>
  <dcterms:created xsi:type="dcterms:W3CDTF">2013-09-04T13:42:28Z</dcterms:created>
  <dcterms:modified xsi:type="dcterms:W3CDTF">2016-07-04T10:11:02Z</dcterms:modified>
</cp:coreProperties>
</file>